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56" r:id="rId3"/>
    <p:sldId id="257" r:id="rId4"/>
    <p:sldId id="267" r:id="rId5"/>
    <p:sldId id="258" r:id="rId6"/>
    <p:sldId id="259" r:id="rId7"/>
    <p:sldId id="260" r:id="rId8"/>
    <p:sldId id="261" r:id="rId9"/>
    <p:sldId id="262" r:id="rId10"/>
    <p:sldId id="265" r:id="rId11"/>
    <p:sldId id="263" r:id="rId12"/>
    <p:sldId id="266" r:id="rId13"/>
    <p:sldId id="264" r:id="rId14"/>
    <p:sldId id="286" r:id="rId15"/>
    <p:sldId id="278" r:id="rId16"/>
    <p:sldId id="268" r:id="rId17"/>
    <p:sldId id="280" r:id="rId18"/>
    <p:sldId id="269" r:id="rId19"/>
    <p:sldId id="270" r:id="rId20"/>
    <p:sldId id="271" r:id="rId21"/>
    <p:sldId id="273" r:id="rId22"/>
    <p:sldId id="274" r:id="rId23"/>
    <p:sldId id="275" r:id="rId24"/>
    <p:sldId id="276" r:id="rId25"/>
    <p:sldId id="281" r:id="rId26"/>
    <p:sldId id="285" r:id="rId27"/>
    <p:sldId id="283" r:id="rId28"/>
    <p:sldId id="282" r:id="rId29"/>
    <p:sldId id="284" r:id="rId30"/>
    <p:sldId id="287" r:id="rId3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2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89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4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5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9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1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6D9B2-B739-41DA-B7B3-F4853436162D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7A6AC-BD77-4311-840B-81BCBD1D4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6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tsynclabs.org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microsoft.com/office/2007/relationships/hdphoto" Target="../media/hdphoto2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Relationship Id="rId9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evilmadscientist.com/The_Eggbot_Extens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to HeatSync Labs!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a 501(c)3 non-profit, we have no employees</a:t>
            </a:r>
          </a:p>
          <a:p>
            <a:r>
              <a:rPr lang="en-US" dirty="0" smtClean="0"/>
              <a:t>Entirely volunteer run </a:t>
            </a:r>
          </a:p>
          <a:p>
            <a:r>
              <a:rPr lang="en-US" dirty="0" smtClean="0"/>
              <a:t>Our goal is to create a space where the public can create things!</a:t>
            </a:r>
          </a:p>
          <a:p>
            <a:r>
              <a:rPr lang="en-US" dirty="0" smtClean="0"/>
              <a:t>For more information about the space and what goes on here, please visit </a:t>
            </a:r>
            <a:r>
              <a:rPr lang="en-US" dirty="0" smtClean="0">
                <a:hlinkClick r:id="rId2"/>
              </a:rPr>
              <a:t>http://www.heatsynclabs.org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170" name="Picture 2" descr="Image result for heatsync labs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4522535"/>
            <a:ext cx="8511347" cy="190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Mechanical Assembly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Content Placeholder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9" b="9649"/>
          <a:stretch/>
        </p:blipFill>
        <p:spPr>
          <a:xfrm>
            <a:off x="2135505" y="121919"/>
            <a:ext cx="8788686" cy="66751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609601" y="2239647"/>
            <a:ext cx="3154680" cy="1325563"/>
          </a:xfrm>
        </p:spPr>
        <p:txBody>
          <a:bodyPr/>
          <a:lstStyle/>
          <a:p>
            <a:r>
              <a:rPr lang="en-US" dirty="0" smtClean="0"/>
              <a:t>Inventory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51077" y="1137175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13</a:t>
            </a:r>
            <a:r>
              <a:rPr lang="en-US" sz="1000" dirty="0" smtClean="0"/>
              <a:t> M3x25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6830692" y="1264920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1</a:t>
            </a:r>
          </a:p>
          <a:p>
            <a:pPr algn="ctr"/>
            <a:r>
              <a:rPr lang="en-US" sz="1000" dirty="0" smtClean="0"/>
              <a:t>M3x30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7480565" y="1098156"/>
            <a:ext cx="65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1x metal</a:t>
            </a:r>
          </a:p>
          <a:p>
            <a:pPr algn="ctr"/>
            <a:r>
              <a:rPr lang="en-US" sz="1000" u="sng" dirty="0" smtClean="0"/>
              <a:t>1x nylon</a:t>
            </a:r>
          </a:p>
          <a:p>
            <a:pPr algn="ctr"/>
            <a:r>
              <a:rPr lang="en-US" sz="1000" dirty="0" smtClean="0"/>
              <a:t>M4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8149598" y="1214120"/>
            <a:ext cx="784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Pen Holder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8810788" y="1264920"/>
            <a:ext cx="784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¾” x ½” Spring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9501668" y="169455"/>
            <a:ext cx="784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M8x60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8731571" y="2995166"/>
            <a:ext cx="65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2x</a:t>
            </a:r>
          </a:p>
          <a:p>
            <a:pPr algn="ctr"/>
            <a:r>
              <a:rPr lang="en-US" sz="1000" dirty="0" smtClean="0"/>
              <a:t>Bearing Mount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8902964" y="4041242"/>
            <a:ext cx="8064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2x</a:t>
            </a:r>
          </a:p>
          <a:p>
            <a:pPr algn="ctr"/>
            <a:r>
              <a:rPr lang="en-US" sz="1000" dirty="0" smtClean="0"/>
              <a:t>Skateboard</a:t>
            </a:r>
          </a:p>
          <a:p>
            <a:pPr algn="ctr"/>
            <a:r>
              <a:rPr lang="en-US" sz="1000" dirty="0" smtClean="0"/>
              <a:t>Bearings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7009066" y="2676150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22x</a:t>
            </a:r>
          </a:p>
          <a:p>
            <a:pPr algn="ctr"/>
            <a:r>
              <a:rPr lang="en-US" sz="1000" dirty="0" smtClean="0"/>
              <a:t>M8 Nut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7805685" y="2540837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M4 Washer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6300394" y="2480390"/>
            <a:ext cx="8299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6x</a:t>
            </a:r>
          </a:p>
          <a:p>
            <a:pPr algn="ctr"/>
            <a:r>
              <a:rPr lang="en-US" sz="1000" dirty="0" smtClean="0"/>
              <a:t>M3 Nut</a:t>
            </a:r>
          </a:p>
          <a:p>
            <a:pPr algn="ctr"/>
            <a:r>
              <a:rPr lang="en-US" sz="600" dirty="0" smtClean="0"/>
              <a:t>(1 with silvered side)</a:t>
            </a:r>
            <a:endParaRPr lang="en-US" sz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5233380" y="2639976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Egg Holder</a:t>
            </a:r>
          </a:p>
          <a:p>
            <a:pPr algn="ctr"/>
            <a:r>
              <a:rPr lang="en-US" sz="1000" dirty="0" smtClean="0"/>
              <a:t>Drive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4821900" y="3160219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Egg Holder</a:t>
            </a:r>
          </a:p>
          <a:p>
            <a:pPr algn="ctr"/>
            <a:r>
              <a:rPr lang="en-US" sz="1000" dirty="0" smtClean="0"/>
              <a:t>Idler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5455" y="3129570"/>
            <a:ext cx="969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2x</a:t>
            </a:r>
          </a:p>
          <a:p>
            <a:pPr algn="ctr"/>
            <a:r>
              <a:rPr lang="en-US" sz="1000" dirty="0" smtClean="0"/>
              <a:t>NEMA 17</a:t>
            </a:r>
          </a:p>
          <a:p>
            <a:pPr algn="ctr"/>
            <a:r>
              <a:rPr lang="en-US" sz="1000" dirty="0" smtClean="0"/>
              <a:t>Steppe Motors</a:t>
            </a:r>
            <a:endParaRPr 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3212269" y="4127059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Arduino Holder</a:t>
            </a:r>
            <a:endParaRPr lang="en-US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5033661" y="6253939"/>
            <a:ext cx="969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Pen Axis Plate</a:t>
            </a:r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7276825" y="6050186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2x</a:t>
            </a:r>
          </a:p>
          <a:p>
            <a:pPr algn="ctr"/>
            <a:r>
              <a:rPr lang="en-US" sz="1000" dirty="0" smtClean="0"/>
              <a:t>Egg Axis Plate</a:t>
            </a:r>
            <a:endParaRPr lang="en-US" sz="1000" dirty="0"/>
          </a:p>
        </p:txBody>
      </p:sp>
      <p:sp>
        <p:nvSpPr>
          <p:cNvPr id="29" name="TextBox 28"/>
          <p:cNvSpPr txBox="1"/>
          <p:nvPr/>
        </p:nvSpPr>
        <p:spPr>
          <a:xfrm>
            <a:off x="9966466" y="5601681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2x</a:t>
            </a:r>
          </a:p>
          <a:p>
            <a:pPr algn="ctr"/>
            <a:r>
              <a:rPr lang="en-US" sz="1000" dirty="0" smtClean="0"/>
              <a:t>Table Rest</a:t>
            </a:r>
            <a:endParaRPr lang="en-US" sz="1000" dirty="0"/>
          </a:p>
        </p:txBody>
      </p:sp>
      <p:sp>
        <p:nvSpPr>
          <p:cNvPr id="30" name="TextBox 29"/>
          <p:cNvSpPr txBox="1"/>
          <p:nvPr/>
        </p:nvSpPr>
        <p:spPr>
          <a:xfrm>
            <a:off x="2706011" y="1690630"/>
            <a:ext cx="969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Drive Brace</a:t>
            </a:r>
            <a:endParaRPr lang="en-US" sz="1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22357" y="699644"/>
            <a:ext cx="969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Idler Brace</a:t>
            </a:r>
            <a:endParaRPr lang="en-US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7730279" y="3072110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Pen Arm Shaft Coupler</a:t>
            </a:r>
            <a:endParaRPr lang="en-US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5218584" y="46897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Pen Arm</a:t>
            </a:r>
          </a:p>
          <a:p>
            <a:pPr algn="ctr"/>
            <a:r>
              <a:rPr lang="en-US" sz="1000" dirty="0" smtClean="0"/>
              <a:t>Distal</a:t>
            </a:r>
            <a:endParaRPr lang="en-US" sz="1000" dirty="0"/>
          </a:p>
        </p:txBody>
      </p:sp>
      <p:sp>
        <p:nvSpPr>
          <p:cNvPr id="34" name="TextBox 33"/>
          <p:cNvSpPr txBox="1"/>
          <p:nvPr/>
        </p:nvSpPr>
        <p:spPr>
          <a:xfrm>
            <a:off x="3861799" y="69610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Pen Arm Proximal</a:t>
            </a:r>
            <a:endParaRPr lang="en-US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1416548" y="6082730"/>
            <a:ext cx="969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3x</a:t>
            </a:r>
          </a:p>
          <a:p>
            <a:pPr algn="ctr"/>
            <a:r>
              <a:rPr lang="en-US" sz="1000" dirty="0" smtClean="0"/>
              <a:t>M8 Threaded Rod</a:t>
            </a:r>
            <a:endParaRPr 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7180298" y="1664442"/>
            <a:ext cx="969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2 nylon</a:t>
            </a:r>
          </a:p>
          <a:p>
            <a:pPr algn="ctr"/>
            <a:r>
              <a:rPr lang="en-US" sz="1000" u="sng" dirty="0" smtClean="0"/>
              <a:t>1 metal</a:t>
            </a:r>
          </a:p>
          <a:p>
            <a:pPr algn="ctr"/>
            <a:r>
              <a:rPr lang="en-US" sz="1000" dirty="0" smtClean="0"/>
              <a:t>M4 Nut</a:t>
            </a:r>
            <a:endParaRPr 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3473981" y="265681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Ⓓ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70631" y="4776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Ⓖ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08290" y="41518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Ⓚ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1317" y="46108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Ⓗ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80565" y="5143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Ⓘ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19513" y="39206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Ⓙ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81621" y="19672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Ⓝ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80565" y="41918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Ⓥ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08309" y="439362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Ⓤ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501668" y="382250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Ⓞ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88081" y="350268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Ⓜ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66071" y="99624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Ⓒ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779295" y="121412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Ⓑ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18163" y="849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Ⓔ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89887" y="87520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Ⓕ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07300" y="48260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Ⓦ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01782" y="7842808"/>
            <a:ext cx="10753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ⒶⒷⒸⒹⒺⒻⒼⒽⒾⒿⓀⓁⓂⓃⓄⓅⓆⓇⓈⓉⓊⓋⓌⓍⓎ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①②③④⑤⑥⑦⑧⑨⑩</a:t>
            </a:r>
          </a:p>
          <a:p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970574" y="57505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Ⓛ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876208" y="217995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Ⓠ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23819" y="174074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Ⓟ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07958" y="225246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Ⓢ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05163" y="222200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Ⓣ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28267" y="316744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Ⓧ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278012" y="216247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727645" y="31295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Ⓨ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01782" y="58171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Ⓐ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871379" y="4909299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M8 Washer</a:t>
            </a:r>
            <a:endParaRPr lang="en-US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9306190" y="49092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Ⓩ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810788" y="5912502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u="sng" dirty="0" smtClean="0"/>
              <a:t>2x</a:t>
            </a:r>
          </a:p>
          <a:p>
            <a:pPr algn="ctr"/>
            <a:r>
              <a:rPr lang="en-US" sz="1000" dirty="0" smtClean="0"/>
              <a:t>Dart Tips</a:t>
            </a:r>
            <a:endParaRPr lang="en-US" sz="1000" dirty="0"/>
          </a:p>
        </p:txBody>
      </p:sp>
      <p:sp>
        <p:nvSpPr>
          <p:cNvPr id="73" name="TextBox 72"/>
          <p:cNvSpPr txBox="1"/>
          <p:nvPr/>
        </p:nvSpPr>
        <p:spPr>
          <a:xfrm>
            <a:off x="9272232" y="57615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①</a:t>
            </a:r>
            <a:endParaRPr lang="en-US" sz="2000" dirty="0">
              <a:latin typeface="Wingdings 2" panose="05020102010507070707" pitchFamily="18" charset="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87648" y="4846220"/>
            <a:ext cx="969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9g Servo</a:t>
            </a:r>
            <a:endParaRPr 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3731911" y="568570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681730" y="6025928"/>
            <a:ext cx="96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 smtClean="0"/>
              <a:t>4</a:t>
            </a:r>
          </a:p>
          <a:p>
            <a:pPr algn="ctr"/>
            <a:r>
              <a:rPr lang="en-US" sz="1000" dirty="0" smtClean="0"/>
              <a:t>M3 Standoff</a:t>
            </a:r>
            <a:endParaRPr lang="en-US" sz="1000" dirty="0"/>
          </a:p>
        </p:txBody>
      </p:sp>
      <p:sp>
        <p:nvSpPr>
          <p:cNvPr id="71" name="TextBox 70"/>
          <p:cNvSpPr txBox="1"/>
          <p:nvPr/>
        </p:nvSpPr>
        <p:spPr>
          <a:xfrm>
            <a:off x="4041755" y="470498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③</a:t>
            </a:r>
            <a:endParaRPr lang="en-US" dirty="0">
              <a:latin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4743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" t="3031" r="3518" b="10322"/>
          <a:stretch/>
        </p:blipFill>
        <p:spPr>
          <a:xfrm>
            <a:off x="477078" y="333595"/>
            <a:ext cx="11341643" cy="6077144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Assembly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4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" r="-4951"/>
          <a:stretch/>
        </p:blipFill>
        <p:spPr>
          <a:xfrm>
            <a:off x="636104" y="395605"/>
            <a:ext cx="10933044" cy="6120942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680" y="395605"/>
            <a:ext cx="10515600" cy="1325563"/>
          </a:xfrm>
        </p:spPr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79995" y="105838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Ⓓ</a:t>
            </a:r>
            <a:endParaRPr lang="en-US" sz="2400" dirty="0">
              <a:latin typeface="Wingdings 2" panose="050201020105070707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34819" y="45682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Ⓘ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13553" y="3062932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3x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Ⓟ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3551" y="502990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Ⓨ</a:t>
            </a:r>
            <a:endParaRPr lang="en-US" sz="2400" dirty="0">
              <a:latin typeface="Wingdings 2" panose="05020102010507070707" pitchFamily="18" charset="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575" y="3095915"/>
            <a:ext cx="751045" cy="5043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2375" flipV="1">
            <a:off x="6955053" y="5239413"/>
            <a:ext cx="751045" cy="5043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7300" y="5416826"/>
            <a:ext cx="275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M4 Bolt – nylon (shorter)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672438" y="4691270"/>
            <a:ext cx="635062" cy="7255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13285" y="2250520"/>
            <a:ext cx="275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M4 Nut - Metal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390861" y="2573196"/>
            <a:ext cx="278300" cy="14252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35076" y="1373413"/>
            <a:ext cx="40463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buFont typeface="+mj-lt"/>
              <a:buAutoNum type="arabicPeriod"/>
            </a:pPr>
            <a:r>
              <a:rPr lang="en-US" dirty="0" smtClean="0"/>
              <a:t>Press in nuts using clamp</a:t>
            </a:r>
          </a:p>
          <a:p>
            <a:pPr marL="342900" indent="-342900" algn="r">
              <a:buFont typeface="+mj-lt"/>
              <a:buAutoNum type="arabicPeriod"/>
            </a:pPr>
            <a:r>
              <a:rPr lang="en-US" dirty="0" smtClean="0"/>
              <a:t>Push coupler onto shaft against table</a:t>
            </a:r>
          </a:p>
          <a:p>
            <a:pPr marL="342900" indent="-342900" algn="r">
              <a:buFont typeface="+mj-lt"/>
              <a:buAutoNum type="arabicPeriod"/>
            </a:pPr>
            <a:r>
              <a:rPr lang="en-US" dirty="0" smtClean="0"/>
              <a:t>Motor shaft should be flush</a:t>
            </a:r>
          </a:p>
          <a:p>
            <a:pPr algn="r"/>
            <a:r>
              <a:rPr lang="en-US" sz="1400" b="1" dirty="0" smtClean="0"/>
              <a:t>Note: Nuts do not go flush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8106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9" t="7965" r="10372"/>
          <a:stretch/>
        </p:blipFill>
        <p:spPr>
          <a:xfrm>
            <a:off x="1569720" y="482526"/>
            <a:ext cx="9189720" cy="6095122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092" y="4279025"/>
            <a:ext cx="10515600" cy="1325563"/>
          </a:xfrm>
        </p:spPr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9869" y="104844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Ⓤ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01511" y="3914228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4x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Ⓖ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8092" y="5235256"/>
            <a:ext cx="4046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Trim nylon screws using </a:t>
            </a:r>
            <a:r>
              <a:rPr lang="en-US" dirty="0"/>
              <a:t>1 green spacer + 1 purple </a:t>
            </a:r>
            <a:r>
              <a:rPr lang="en-US" dirty="0" smtClean="0"/>
              <a:t>spacer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980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t="3581" b="3144"/>
          <a:stretch/>
        </p:blipFill>
        <p:spPr>
          <a:xfrm>
            <a:off x="807720" y="519906"/>
            <a:ext cx="10713720" cy="5819978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2280" y="5175885"/>
            <a:ext cx="2443480" cy="1325563"/>
          </a:xfrm>
        </p:spPr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36782" y="30605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Ⓖ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5678" y="206196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Ⓢ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6873" y="103214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Ⓙ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2763" y="41693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Ⓔ</a:t>
            </a:r>
            <a:endParaRPr lang="en-US" dirty="0">
              <a:latin typeface="Wingdings 2" panose="05020102010507070707" pitchFamily="18" charset="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7394">
            <a:off x="7130021" y="1671199"/>
            <a:ext cx="751045" cy="5043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83237" flipH="1">
            <a:off x="4582872" y="2600294"/>
            <a:ext cx="751045" cy="5043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60909" y="285245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Ⓕ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589" y="1615307"/>
            <a:ext cx="1977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M3 nut has a SILVER side that must face up!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631176" y="2061965"/>
            <a:ext cx="1305606" cy="1694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15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" t="6780" r="15998" b="8771"/>
          <a:stretch/>
        </p:blipFill>
        <p:spPr>
          <a:xfrm>
            <a:off x="1134319" y="444130"/>
            <a:ext cx="10058400" cy="579921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>
              <a:schemeClr val="accent1"/>
            </a:glow>
            <a:outerShdw blurRad="2540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463" y="5056730"/>
            <a:ext cx="10515600" cy="1325563"/>
          </a:xfrm>
        </p:spPr>
        <p:txBody>
          <a:bodyPr/>
          <a:lstStyle/>
          <a:p>
            <a:r>
              <a:rPr lang="en-US" dirty="0" smtClean="0"/>
              <a:t>STEP 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12850" y="361787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Ⓠ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61588" y="398115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Ⓘ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77086" y="4360995"/>
            <a:ext cx="1990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M4 nut, metal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37144" y="626751"/>
            <a:ext cx="1977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one of the two long screws that comes in the servo bag to attach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014286" y="1111170"/>
            <a:ext cx="3052058" cy="1157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265691" y="150697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548005"/>
            <a:ext cx="10408919" cy="5855382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030" y="598659"/>
            <a:ext cx="10515600" cy="1325563"/>
          </a:xfrm>
        </p:spPr>
        <p:txBody>
          <a:bodyPr/>
          <a:lstStyle/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5</a:t>
            </a:r>
            <a:b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center onto rods)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2097" y="46541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Ⓐ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32097" y="18735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Ⓐ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27579" y="162093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9830" y="42848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74100" y="408074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89598" y="210803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455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r="8252" b="8771"/>
          <a:stretch/>
        </p:blipFill>
        <p:spPr>
          <a:xfrm>
            <a:off x="742969" y="1003176"/>
            <a:ext cx="10798002" cy="5495277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160" y="631666"/>
            <a:ext cx="2595880" cy="1325563"/>
          </a:xfrm>
        </p:spPr>
        <p:txBody>
          <a:bodyPr/>
          <a:lstStyle/>
          <a:p>
            <a:r>
              <a:rPr lang="en-US" dirty="0" smtClean="0"/>
              <a:t>STEP 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57989" y="3455231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Ⓧ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6211" y="3039732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3x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Ⓖ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2485" y="366542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Ⓚ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3822" y="284262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Ⓝ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8348" y="33560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Ⓞ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1780" y="338148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Ⓞ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8112" y="29591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Ⓝ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41648" y="2847826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3x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Ⓢ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743" y="17725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Ⓥ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86475" y="327056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Ⓛ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3441" y="354756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Ⓩ</a:t>
            </a:r>
            <a:endParaRPr lang="en-US" dirty="0">
              <a:latin typeface="Wingdings 2" panose="05020102010507070707" pitchFamily="18" charset="2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5744">
            <a:off x="8277756" y="4186677"/>
            <a:ext cx="751045" cy="5043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7114" flipH="1">
            <a:off x="4678807" y="4487632"/>
            <a:ext cx="751045" cy="50431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7114" flipH="1">
            <a:off x="996054" y="4391457"/>
            <a:ext cx="751045" cy="5043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11242" y="36398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①</a:t>
            </a:r>
            <a:endParaRPr lang="en-US" sz="2000" dirty="0">
              <a:latin typeface="Wingdings 2" panose="05020102010507070707" pitchFamily="18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43145" y="1324332"/>
            <a:ext cx="1490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Update: The head screws off of the new version and installs from the left!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0394224" y="3143822"/>
            <a:ext cx="330098" cy="306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4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6" b="5932"/>
          <a:stretch/>
        </p:blipFill>
        <p:spPr>
          <a:xfrm>
            <a:off x="753953" y="546628"/>
            <a:ext cx="10688764" cy="5713578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5800" y="466725"/>
            <a:ext cx="2778760" cy="1325563"/>
          </a:xfrm>
        </p:spPr>
        <p:txBody>
          <a:bodyPr/>
          <a:lstStyle/>
          <a:p>
            <a:r>
              <a:rPr lang="en-US" dirty="0" smtClean="0"/>
              <a:t>STEP 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17899" y="132629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36539" y="132629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7659" y="4506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0150" y="4506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49682" y="39882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65180" y="4506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25648" y="39882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79899" y="527853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47762" y="546320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Ⓜ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695" y="27799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Ⓗ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7431" y="27799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Ⓢ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03558" y="536160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Ⓒ</a:t>
            </a:r>
            <a:endParaRPr lang="en-US" dirty="0">
              <a:latin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712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" r="4837" b="6195"/>
          <a:stretch/>
        </p:blipFill>
        <p:spPr>
          <a:xfrm>
            <a:off x="983967" y="503419"/>
            <a:ext cx="10468974" cy="5888503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880" y="304165"/>
            <a:ext cx="2118360" cy="1325563"/>
          </a:xfrm>
        </p:spPr>
        <p:txBody>
          <a:bodyPr/>
          <a:lstStyle/>
          <a:p>
            <a:r>
              <a:rPr lang="en-US" dirty="0" smtClean="0"/>
              <a:t>STEP 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52018" y="162972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Ⓓ</a:t>
            </a:r>
            <a:endParaRPr lang="en-US" sz="2400" dirty="0">
              <a:latin typeface="Wingdings 2" panose="050201020105070707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66291" y="12603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Ⓥ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7734" y="4615785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3x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Ⓖ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88408" y="31450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Ⓣ</a:t>
            </a:r>
            <a:endParaRPr lang="en-US" dirty="0">
              <a:latin typeface="Wingdings 2" panose="05020102010507070707" pitchFamily="18" charset="2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7114" flipH="1">
            <a:off x="9842205" y="4078407"/>
            <a:ext cx="751045" cy="5043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48271" y="307833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①</a:t>
            </a:r>
            <a:endParaRPr lang="en-US" sz="2000" dirty="0">
              <a:latin typeface="Wingdings 2" panose="05020102010507070707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19781" y="1704912"/>
            <a:ext cx="38987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Trim these bolts!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1 green spacer + 1 purple spacer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36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93" y="462199"/>
            <a:ext cx="10908951" cy="61368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50800" dir="27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68" y="582624"/>
            <a:ext cx="10515600" cy="1325563"/>
          </a:xfrm>
        </p:spPr>
        <p:txBody>
          <a:bodyPr/>
          <a:lstStyle/>
          <a:p>
            <a:r>
              <a:rPr lang="en-US" dirty="0" smtClean="0"/>
              <a:t>STEP 9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87099" y="18038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26619" y="18720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26604" y="455438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3669" y="45644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8129" y="40218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3927" y="457609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42132" y="40218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80703" y="455438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94848" y="530753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Ⓜ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11513" y="2529831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Ⓖ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03956" y="2622164"/>
            <a:ext cx="3898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Trim this bolt!</a:t>
            </a:r>
            <a:r>
              <a:rPr lang="en-US" dirty="0" smtClean="0"/>
              <a:t> use 2 green spacers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049985" y="47491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Ⓑ</a:t>
            </a:r>
            <a:endParaRPr lang="en-US" dirty="0">
              <a:latin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44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4" y="583261"/>
            <a:ext cx="10735783" cy="6039482"/>
          </a:xfrm>
          <a:prstGeom prst="rect">
            <a:avLst/>
          </a:prstGeom>
          <a:ln w="12700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85" y="538382"/>
            <a:ext cx="10515600" cy="1325563"/>
          </a:xfrm>
        </p:spPr>
        <p:txBody>
          <a:bodyPr/>
          <a:lstStyle/>
          <a:p>
            <a:r>
              <a:rPr lang="en-US" dirty="0" smtClean="0"/>
              <a:t>STEP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70986" y="330537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Ⓦ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51788" y="551674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03379" y="197265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10344" y="499659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②</a:t>
            </a:r>
            <a:endParaRPr lang="en-US" dirty="0">
              <a:latin typeface="Wingdings 2" panose="05020102010507070707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9537" y="234564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②</a:t>
            </a:r>
            <a:endParaRPr lang="en-US" dirty="0">
              <a:latin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838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Electrical Assembly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8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mage result for 9g ser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5" y="1614140"/>
            <a:ext cx="2602865" cy="260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090" y="1583553"/>
            <a:ext cx="1949800" cy="47120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Inventory</a:t>
            </a:r>
            <a:endParaRPr lang="en-US" dirty="0"/>
          </a:p>
        </p:txBody>
      </p:sp>
      <p:pic>
        <p:nvPicPr>
          <p:cNvPr id="1028" name="Picture 4" descr="https://lh3.googleusercontent.com/a65meT-swD6tE45pYAaUHwJ0uVjwxW7c-ptn0JM__HDgEBoqbTm3-Xv4DCuN27FrkABjVk1eNb94nbmDIVV7KRsZJWiR1kMB_DS1o9rvoCuWD1ncGqRBriaCrwMjgMCMF4KwA0L03eDl_E1agLRI1qtAjg-FFYaL9v59j0DUJGUJDGyJl-fjvrsbJr6Zza9pQdOtWfx8kMYk0hDjF52-AJed4_247CdHXqS706f1Erbyedb9sk2SAE0d-045vC_CrvhRVaSNvqFZ57em1HneiMW8sIvuk9Urr2lFcuXjKnNklXBnqLyBN0cAKaO8oh5psR_mjoXmb8l40SnvNKJ5n4cFoH9ZRAPdRvI3RO1MKhQqqXcB2TCnNK1lT29OWywhUyrylhSCWBJl4fPn6990dFrdGCVUFHAAJpnQ5gGJlxZNtuz7XRc3O-D53rB1hBfA3S_k7dQhBSwskqsKunA6twTBjsb9gIhyOuQnOodK0DKPjbellpSkEk2QJPXkqE8YQLYxx2TwcvVhtv5iaRpW0aIKPsez3gDOVIZO8roE9R5o2yJKlJq4eTGQGsfCzxqLEX3HpoHVsdJ4Ctx3W4SooP9w3Fjxi7wEi91KPBLSaMLnEGkTeg=w1159-h869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" t="3736" r="3169" b="3055"/>
          <a:stretch/>
        </p:blipFill>
        <p:spPr bwMode="auto">
          <a:xfrm>
            <a:off x="8167247" y="3247328"/>
            <a:ext cx="3622875" cy="28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87XuULEzMcmbVqy1xue8rEsn6K0IRH8_nmkG58Q6uXyVRPT-oCD1n5c3v_sF6n_RkFk98xA5_dtR1PhaRSLYBGVIDRD4ZkjzCJJGJyJ8bJMhKE07Im6IHb5gN7XrXE_OIUlrJ3iR4CFF3RpwVNgHPQ_kZ6FDqoXKeVZQNFDN_TGePseHqF4H29NJmn2v3VcrKUlMHRW3BkPzj-ezrHN8ZBxyPkD5s5mPni8-6tbKB7iinycA8x4Zo5A_uxXLtcu6OQ5wZxqV8z13Iv_GZUTVSDwaSvbsebnVjR_mPuT8XXkYrDE1t3oDfP71l7djeOllGmpmeyNJzqPfjw8xOO2LaapKzmlvxBqpQ4DRAFm_5fSh7NJdK5RUY__sFeeJrFCg_jhc-CuLN3nsphHoo_1ZtnIsKcxlMr837zhYiLlMuYw7CA32n1Xrc7zrkPFMTuAU4QcpbHE_ogpmlWHNu7S8g-_c3zm42KrJZUt9VHCjt2hdP7zSXtEqfAZzoWFkCOZun300z2J1Jwqnedc3kKxuSdfqhfQ9DM1elhPswMaPxOEL7MZGul7tbeRJ_hPQO1-6NiipGV-QQfz8nlXfmsLKvYom-nruJHbnLrj2hipjoJNIo9FS2dgmBw=w1159-h869-n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4" t="18508" r="15128" b="16129"/>
          <a:stretch/>
        </p:blipFill>
        <p:spPr bwMode="auto">
          <a:xfrm>
            <a:off x="9192466" y="1167083"/>
            <a:ext cx="2438400" cy="165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C 12V 2A AC Adapter Power Supply Transformer for 5050 5630 3528 LED Strip 24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177" y="158355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lh3.googleusercontent.com/f7NQqFUqSRmGssjGc5niZ2JpF8UdgKZIIgDQuhnyIdiZHaLGq7mOp9gIvqrUA5h5nx4zpj_7QSMPq4H7LMLtG3BDtIMDrwTAM9EmnTdNY7k9moE4jqBYAVWqLXbGkEweI8bSFN-_FjKvVexcANl0W7OppkQ3XiXl98Bf0UZ5_KfiRZt7N9P5YnVqy6uo4VsTtX1pgRi8o9LxwcC_aO7HNWIucMvT55cgk1xx4m5z8HwHAjiPk9j31PoLJrt5-fe5SZwzAyrykgaX3aOypyvX933o6SOyYtsAUqPwOfRPGJ82YaiwM0hZVvlIdbqxmvOm9RVKmJR5JlKUDPZn7_nPD6lYr3RrZDJ_AyHIdADpPbRXuZmTGqsxrImCsEUgWfQmNrf8URbCwkxEYWM5lhk5NiJjMzopHQLWi3IMD0_LdCoNutRpAdHo3c2dJIv_1BVr23yRVH9Qx4mqz0y_y8Ut_KCVkYUsRihfXqWnNb8YhZ_HKXUPcc-ZFiKR2vtR-EOiGc40-J-zNPu-9y5rZlqNe9xBe5w01YIGq8aNK46d1jVLjssGA9dFmNdItMjNXO_j0aVufblCNarr6wyLz8KQ3pt-g8XYEYbPyQ9eHGKAvgWjmv5MSEBKZA=w1159-h869-n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8" t="7830" r="18578" b="7107"/>
          <a:stretch/>
        </p:blipFill>
        <p:spPr bwMode="auto">
          <a:xfrm>
            <a:off x="3939986" y="4098647"/>
            <a:ext cx="1817505" cy="1692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arduino nano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4" y="3569287"/>
            <a:ext cx="2726283" cy="272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42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Controller Anatomy</a:t>
            </a:r>
            <a:endParaRPr lang="en-US" dirty="0"/>
          </a:p>
        </p:txBody>
      </p:sp>
      <p:pic>
        <p:nvPicPr>
          <p:cNvPr id="6146" name="Picture 2" descr="https://lh3.googleusercontent.com/New8nQ1xh7kvcYwDmA5tpXM4WtZRydEwewccVnXe7xy8MOosfhOITgyhalwBFb1Ht9jqyDM4jAS0yX00Y_6xd2jIlhyRkZg1utscgo3kITPwmMVYlFGBDHESJVQcwAG8jGmlRyCbkN6BrC7TWy8I0zoMbz9hrUvy4ngaPMBTUVNuixjmhy3bJG0m4vGXvAGkT-jPnPY5VQAEgHMHlZfbNa3FQjGWLPthhT_b7ZCOigT5JiOThAox-AJY_vIbVVzdLPc19s_42R5XqYOw9Nq09bwlV9isEb3zZg4kWbCa0lNwey3JbEjsPoKvkK9jgvKyP5smOdwjHmOO_krvGJvON5KQJfnBkRqkliFSbh0vTLAuDMjThCpwHw5FcFO4B8hwL_tvAx9HA958YVuEfEqeEsLVSVi-v9z_zUHRni7Lxg6j5asj2M60keBVAHlCb8NE0pAKXfqqwo08j4cBGSo6jtcfuMFliM950Wi7LnPM6dq0-dhavn4rquYu7_mIQQDxdV5GKE1Nar5-5XSiW6TaCwEQvJuh-bA7fq4eeVJFa6VLck70PY224X_EKGI94B7lOgNxX1fU-v66ubZjZqMeuGjDKOf8VxWI51fOHeS9-yBq34fg9hxdNQ=w653-h869-no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EBD3"/>
              </a:clrFrom>
              <a:clrTo>
                <a:srgbClr val="F7EBD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t="9670" r="9438" b="8764"/>
          <a:stretch/>
        </p:blipFill>
        <p:spPr bwMode="auto">
          <a:xfrm rot="5400000">
            <a:off x="4274300" y="1101157"/>
            <a:ext cx="3443292" cy="46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5957" y="4871778"/>
            <a:ext cx="1182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Egg</a:t>
            </a:r>
          </a:p>
          <a:p>
            <a:pPr algn="ctr"/>
            <a:r>
              <a:rPr lang="en-US" dirty="0" smtClean="0"/>
              <a:t>Axis</a:t>
            </a:r>
          </a:p>
          <a:p>
            <a:pPr algn="ctr"/>
            <a:r>
              <a:rPr lang="en-US" dirty="0" smtClean="0"/>
              <a:t>Connector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1843" y="4871778"/>
            <a:ext cx="1243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Pen</a:t>
            </a:r>
          </a:p>
          <a:p>
            <a:pPr algn="ctr"/>
            <a:r>
              <a:rPr lang="en-US" dirty="0" smtClean="0"/>
              <a:t>Axis</a:t>
            </a:r>
          </a:p>
          <a:p>
            <a:pPr algn="ctr"/>
            <a:r>
              <a:rPr lang="en-US" dirty="0" smtClean="0"/>
              <a:t>Connector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9484" y="4813746"/>
            <a:ext cx="1281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Spare</a:t>
            </a:r>
            <a:endParaRPr lang="en-US" dirty="0"/>
          </a:p>
          <a:p>
            <a:pPr algn="ctr"/>
            <a:r>
              <a:rPr lang="en-US" sz="1200" dirty="0" smtClean="0"/>
              <a:t>(For future world domination?)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0465" y="3543805"/>
            <a:ext cx="1441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A4988 Stepper Motor Drivers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122267" y="4005470"/>
            <a:ext cx="1032290" cy="0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422683" y="4140606"/>
            <a:ext cx="2133291" cy="74190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69209" y="1491905"/>
            <a:ext cx="144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Arduino Nano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857910" y="1938130"/>
            <a:ext cx="1077368" cy="418990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57910" y="2565844"/>
            <a:ext cx="1684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ß"/>
            </a:pPr>
            <a:r>
              <a:rPr lang="en-US" dirty="0" smtClean="0"/>
              <a:t>USB to Computer (Data port)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469873" y="1715386"/>
            <a:ext cx="168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12V power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25441" y="2478747"/>
            <a:ext cx="1684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Pen arm lifter upper Servo 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893667" y="2801912"/>
            <a:ext cx="1708150" cy="225597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1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292045" y="1692998"/>
            <a:ext cx="270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There is a mistake on the board. These four pins MUST be connected together!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 the Mainboard Pt I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305675" y="1492405"/>
            <a:ext cx="4531247" cy="3575778"/>
            <a:chOff x="7305675" y="1434531"/>
            <a:chExt cx="4531247" cy="3575778"/>
          </a:xfrm>
        </p:grpSpPr>
        <p:pic>
          <p:nvPicPr>
            <p:cNvPr id="1028" name="Picture 4" descr="https://lh3.googleusercontent.com/a65meT-swD6tE45pYAaUHwJ0uVjwxW7c-ptn0JM__HDgEBoqbTm3-Xv4DCuN27FrkABjVk1eNb94nbmDIVV7KRsZJWiR1kMB_DS1o9rvoCuWD1ncGqRBriaCrwMjgMCMF4KwA0L03eDl_E1agLRI1qtAjg-FFYaL9v59j0DUJGUJDGyJl-fjvrsbJr6Zza9pQdOtWfx8kMYk0hDjF52-AJed4_247CdHXqS706f1Erbyedb9sk2SAE0d-045vC_CrvhRVaSNvqFZ57em1HneiMW8sIvuk9Urr2lFcuXjKnNklXBnqLyBN0cAKaO8oh5psR_mjoXmb8l40SnvNKJ5n4cFoH9ZRAPdRvI3RO1MKhQqqXcB2TCnNK1lT29OWywhUyrylhSCWBJl4fPn6990dFrdGCVUFHAAJpnQ5gGJlxZNtuz7XRc3O-D53rB1hBfA3S_k7dQhBSwskqsKunA6twTBjsb9gIhyOuQnOodK0DKPjbellpSkEk2QJPXkqE8YQLYxx2TwcvVhtv5iaRpW0aIKPsez3gDOVIZO8roE9R5o2yJKlJq4eTGQGsfCzxqLEX3HpoHVsdJ4Ctx3W4SooP9w3Fjxi7wEi91KPBLSaMLnEGkTeg=w1159-h869-no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70" t="3736" r="3169" b="3055"/>
            <a:stretch/>
          </p:blipFill>
          <p:spPr bwMode="auto">
            <a:xfrm>
              <a:off x="7305675" y="1434531"/>
              <a:ext cx="4531247" cy="3575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8357616" y="1877568"/>
              <a:ext cx="512064" cy="601472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  <a:effectLst>
              <a:glow rad="127000">
                <a:srgbClr val="FFFF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9795256" y="1877568"/>
              <a:ext cx="512064" cy="601472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  <a:effectLst>
              <a:glow rad="127000">
                <a:srgbClr val="FFFF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258296" y="1831848"/>
              <a:ext cx="512064" cy="647192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  <a:effectLst>
              <a:glow rad="127000">
                <a:srgbClr val="FFFF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172265" y="1951276"/>
            <a:ext cx="3820464" cy="3063464"/>
            <a:chOff x="918581" y="1690688"/>
            <a:chExt cx="3820464" cy="3063464"/>
          </a:xfrm>
        </p:grpSpPr>
        <p:pic>
          <p:nvPicPr>
            <p:cNvPr id="16" name="Picture 2" descr="https://lh3.googleusercontent.com/8MLEylU3NW6lxx3FqjLYXXocaOr0alOnHoVJFn2WtiOb9EFBshXzv-TqIPxt8SPp5DXXhvNgfSJjC6mwOaBpxOu5aXCD4aBTzwHOYytN5L-S9agGkIIIYiZT02bpYrDzNVg6v3wbaFAhspYToUXE0PguOB8WIlmbSLFEUkHXg3DVQSt8KG0x-ehzSh6EHloD2-EdPyF8iiHROx4cRcKFV9FpqbN7dR-LmgdSdYMysog3VUj3z2D3e8tjnjzX-y_bl9qFNZ7EM7nkP7ViDkpMYfINHgDUROkpiBnzEHIeyQ71jD_TSYaH74vSfeEgA9z0jNlduIZstI-gfzBs32Zo3qMKVMPfFinmO2o4Is92uXvLbtzXupBpsho6c0sFyWe6p2iPe_9kW5kOKP8kUQIu5uypn7kB51IT0r-d00iRVoHAPkhnb2bacSSt8KBSi8SWQn_r32rXDYCHqAI6sdhs6MMLubCCCln8k3kgQUaWsflz7Mwjd5QhK1ViQHGB4_BIC-KVL3x1fCLFNRTeXscOHmSbxh1qw36t9zVw5m_v8bHeH2lgBKVVmBd6GNXzo6AakJMLXNLoGrRKzAPF_zks2MaPvsIE5nvZ2BTypERSO7oG4HY_lA=w653-h869-no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36" b="2895"/>
            <a:stretch/>
          </p:blipFill>
          <p:spPr bwMode="auto">
            <a:xfrm rot="16200000">
              <a:off x="1297081" y="1312188"/>
              <a:ext cx="3063464" cy="3820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472690" y="2087588"/>
              <a:ext cx="0" cy="4642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646170" y="2072640"/>
              <a:ext cx="0" cy="4642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7911174" y="328601"/>
            <a:ext cx="3320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Remove all the green jumpers from these three areas. They must be all gone, like this!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830560" y="1060143"/>
            <a:ext cx="683768" cy="765482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0051288" y="1251931"/>
            <a:ext cx="0" cy="610406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8691666" y="1251931"/>
            <a:ext cx="57111" cy="610406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434327" y="2348176"/>
            <a:ext cx="728253" cy="100384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359903" y="2247316"/>
            <a:ext cx="334273" cy="703148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>
            <a:glow rad="127000">
              <a:srgbClr val="FFFF00">
                <a:alpha val="58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75766" y="3776089"/>
            <a:ext cx="2702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Solder them together, like this. Do this for all three sets. </a:t>
            </a:r>
            <a:endParaRPr lang="en-US" b="1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2839304" y="2619922"/>
            <a:ext cx="1799752" cy="1393952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978024" y="2620448"/>
            <a:ext cx="2912778" cy="1766391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https://lh3.googleusercontent.com/ceWNzTC9pSODek4Y8PzVOaNTzN1AUMRTBoKky1vLgFLlpl2wajFJM3jx1F-e3tGGiaPzh6LAwiWLHMaOySppdnlNCYFSjRoiUPTpL-OLsrQz5d0XUxh5sLQu3AUfPEI5AwAjDfut8fdlBMh-FU99sZYi4Dw96hstw5q54JlcggK_iEVhjDOMgrbHbL5PY5muJZP1PRtJbDdsNukTNjiFZ_bE5LkDkmVsFPauMPswbtxEXALV-nMWeGxhtdSANqfJI3RXM1jBcYOQ-M8b8bisr5FxZ-ZFUaI4gmtQfOSFP_FvMJgHEPftZdrdDGE6iPsAhox0ofC_K9F97XQn8SFl6AozWm39cHI0A4I4PDVgT50qo1MO-D8evXTnCh9OlDB65p8Bz6JOJQoPybdPyrd1WGPcajsM4N9NHPkr5SEPRHncVczwCgyEfMkYfe_vQUZtZB802WZBcn67Kol5MS5gi_SK1ZfhV6WSjm_QvllW_McSNjJS1bkOoBK-n_j-z0WOw9t9O-Y_-6fhgQh-eF4HwK-ceH1MsGKWzxdmfLfIWdfjaP8xIh6ZlBuLUgsdr6cNsxNWbsRlWrSvijyY-bmOu68peToqGoScihOwtCcL6YV7hIkUXQ=w1159-h869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9" t="21454" r="13885" b="8029"/>
          <a:stretch/>
        </p:blipFill>
        <p:spPr bwMode="auto">
          <a:xfrm rot="10800000">
            <a:off x="429352" y="4682521"/>
            <a:ext cx="2427644" cy="177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9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 the Mainboard Pt II</a:t>
            </a:r>
            <a:endParaRPr lang="en-US" dirty="0"/>
          </a:p>
        </p:txBody>
      </p:sp>
      <p:pic>
        <p:nvPicPr>
          <p:cNvPr id="1026" name="Picture 2" descr="https://lh3.googleusercontent.com/8MLEylU3NW6lxx3FqjLYXXocaOr0alOnHoVJFn2WtiOb9EFBshXzv-TqIPxt8SPp5DXXhvNgfSJjC6mwOaBpxOu5aXCD4aBTzwHOYytN5L-S9agGkIIIYiZT02bpYrDzNVg6v3wbaFAhspYToUXE0PguOB8WIlmbSLFEUkHXg3DVQSt8KG0x-ehzSh6EHloD2-EdPyF8iiHROx4cRcKFV9FpqbN7dR-LmgdSdYMysog3VUj3z2D3e8tjnjzX-y_bl9qFNZ7EM7nkP7ViDkpMYfINHgDUROkpiBnzEHIeyQ71jD_TSYaH74vSfeEgA9z0jNlduIZstI-gfzBs32Zo3qMKVMPfFinmO2o4Is92uXvLbtzXupBpsho6c0sFyWe6p2iPe_9kW5kOKP8kUQIu5uypn7kB51IT0r-d00iRVoHAPkhnb2bacSSt8KBSi8SWQn_r32rXDYCHqAI6sdhs6MMLubCCCln8k3kgQUaWsflz7Mwjd5QhK1ViQHGB4_BIC-KVL3x1fCLFNRTeXscOHmSbxh1qw36t9zVw5m_v8bHeH2lgBKVVmBd6GNXzo6AakJMLXNLoGrRKzAPF_zks2MaPvsIE5nvZ2BTypERSO7oG4HY_lA=w653-h869-no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6" b="2895"/>
          <a:stretch/>
        </p:blipFill>
        <p:spPr bwMode="auto">
          <a:xfrm rot="16200000">
            <a:off x="1297081" y="1312188"/>
            <a:ext cx="3063464" cy="382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65250" y="3642360"/>
            <a:ext cx="250190" cy="43180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51394" y="1391951"/>
            <a:ext cx="3320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This is the reset pin. We need to keep it from resetting every time we connect to the board. To do this, we will add a capacitor. </a:t>
            </a:r>
            <a:endParaRPr lang="en-US" b="1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695635" y="2592280"/>
            <a:ext cx="3968319" cy="1162974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https://lh3.googleusercontent.com/f7NQqFUqSRmGssjGc5niZ2JpF8UdgKZIIgDQuhnyIdiZHaLGq7mOp9gIvqrUA5h5nx4zpj_7QSMPq4H7LMLtG3BDtIMDrwTAM9EmnTdNY7k9moE4jqBYAVWqLXbGkEweI8bSFN-_FjKvVexcANl0W7OppkQ3XiXl98Bf0UZ5_KfiRZt7N9P5YnVqy6uo4VsTtX1pgRi8o9LxwcC_aO7HNWIucMvT55cgk1xx4m5z8HwHAjiPk9j31PoLJrt5-fe5SZwzAyrykgaX3aOypyvX933o6SOyYtsAUqPwOfRPGJ82YaiwM0hZVvlIdbqxmvOm9RVKmJR5JlKUDPZn7_nPD6lYr3RrZDJ_AyHIdADpPbRXuZmTGqsxrImCsEUgWfQmNrf8URbCwkxEYWM5lhk5NiJjMzopHQLWi3IMD0_LdCoNutRpAdHo3c2dJIv_1BVr23yRVH9Qx4mqz0y_y8Ut_KCVkYUsRihfXqWnNb8YhZ_HKXUPcc-ZFiKR2vtR-EOiGc40-J-zNPu-9y5rZlqNe9xBe5w01YIGq8aNK46d1jVLjssGA9dFmNdItMjNXO_j0aVufblCNarr6wyLz8KQ3pt-g8XYEYbPyQ9eHGKAvgWjmv5MSEBKZA=w1159-h869-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8" t="7830" r="18578" b="7107"/>
          <a:stretch/>
        </p:blipFill>
        <p:spPr bwMode="auto">
          <a:xfrm>
            <a:off x="9092766" y="3222419"/>
            <a:ext cx="2702991" cy="25177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683991" y="1090522"/>
            <a:ext cx="3320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This is a capacitor. It has a front, and a back. The positive, + side is marked with a darker stripe. Yes, it is tiny!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678389" y="3597774"/>
            <a:ext cx="462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+</a:t>
            </a:r>
            <a:endParaRPr lang="en-US" sz="4000" b="1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239" t="5254" r="5190" b="7375"/>
          <a:stretch/>
        </p:blipFill>
        <p:spPr>
          <a:xfrm rot="21059061">
            <a:off x="10058326" y="4520395"/>
            <a:ext cx="739290" cy="461350"/>
          </a:xfrm>
          <a:prstGeom prst="rect">
            <a:avLst/>
          </a:prstGeom>
          <a:effectLst>
            <a:softEdge rad="31750"/>
          </a:effectLst>
        </p:spPr>
      </p:pic>
      <p:cxnSp>
        <p:nvCxnSpPr>
          <p:cNvPr id="23" name="Straight Arrow Connector 22"/>
          <p:cNvCxnSpPr/>
          <p:nvPr/>
        </p:nvCxnSpPr>
        <p:spPr>
          <a:xfrm>
            <a:off x="10193476" y="2059445"/>
            <a:ext cx="150639" cy="1892272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9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46" y="1400332"/>
            <a:ext cx="4970145" cy="25869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 the Mainboard Pt II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01634" y="1274902"/>
            <a:ext cx="33202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Place the capacitor sideways next to the reset pin pair. Gently touch each leg with the soldering iron on the FAR side of the capacitor. 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111500" y="5022441"/>
            <a:ext cx="3320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Pay careful attention to the dark stripe, it must be facing the right way!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328" y="4084285"/>
            <a:ext cx="4970145" cy="223500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2844800" y="3303516"/>
            <a:ext cx="71120" cy="780769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13560" y="4269865"/>
            <a:ext cx="332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Heat from THIS side</a:t>
            </a:r>
            <a:endParaRPr lang="en-US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775" y="423016"/>
            <a:ext cx="1628656" cy="12097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059270" y="1748578"/>
            <a:ext cx="166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Done!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2244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Stepper Motor Drivers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480" y="1049972"/>
            <a:ext cx="6162040" cy="43513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These tiny boards are called drivers, because they control the motors. </a:t>
            </a:r>
          </a:p>
          <a:p>
            <a:r>
              <a:rPr lang="en-US" sz="2000" dirty="0" smtClean="0"/>
              <a:t>They need to be adjusted for the motors we are using. </a:t>
            </a:r>
          </a:p>
          <a:p>
            <a:r>
              <a:rPr lang="en-US" sz="2000" dirty="0" smtClean="0"/>
              <a:t>The formula is Voltage = Amps * 0.8</a:t>
            </a:r>
          </a:p>
          <a:p>
            <a:r>
              <a:rPr lang="en-US" sz="2000" dirty="0" smtClean="0"/>
              <a:t>Our motors need 0.35 Amps, which </a:t>
            </a:r>
            <a:r>
              <a:rPr lang="en-US" sz="2000" dirty="0"/>
              <a:t>means 0.35*0.8 = </a:t>
            </a:r>
            <a:r>
              <a:rPr lang="en-US" sz="2000" dirty="0" smtClean="0"/>
              <a:t>0.28 Volts</a:t>
            </a:r>
            <a:endParaRPr lang="en-US" sz="2000" dirty="0"/>
          </a:p>
        </p:txBody>
      </p:sp>
      <p:pic>
        <p:nvPicPr>
          <p:cNvPr id="5122" name="Picture 2" descr="https://lh3.googleusercontent.com/wr--TzuvvY6tXwRrYhRxUT2B7ac2PZfp8Jfj013m6Frmj3M8kHk5kqLpYHDsPIWikpbGdbzebd_k1dTCaWalN7EekyMdklVBT8XIXZVlXLIkTF_SirwNbdNODL_RHSvJy9KvUcBOPSRP5W_zUgU-oI3ysdNDfOLbZ1TFX0iJklZgT9tVkJOyh-UlGa6HVF5cG5paemLzszKnaKjiZP45TsPUB7nt8NWOVjfsZEP4VqurckMJk-PNKk9U__FAFAWSR8_ug-xUKfbPQcjlQ8IuEeT-TpIc4khgidYzYJ1VlhWT30b7I_2Rrlew6iIOPpV6bU3K5HPmC5Jjaih5QLAShVma11Ab9TdhvFl_CQb1qR_9CHNXhTEA2lSgPyQQ7UJbCJQimZbJGUyGuIIqeVbyGMLhXABvAbP-bjIDtzhfD7I2qLLVGSoDZbmH54FnCBzfKpELmFrEQ4RJs9470pjuPiD87BgXEtVvR5UYYviKb_CfRxLwCVzwQHTNMrbETVk6GUA5XEUDPda9UgOMQfM7Rd5HFHO6MXEHMTUvlZxPNF_AgskR3Ya9WL9FgGcl66tySRqnDROBbAQdk0lb_xDT8E__DMbaNGg5bDIOJiETKGR6T3K8rsZZ0Q=w653-h869-no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D4D8DB"/>
              </a:clrFrom>
              <a:clrTo>
                <a:srgbClr val="D4D8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6" b="5251"/>
          <a:stretch/>
        </p:blipFill>
        <p:spPr bwMode="auto">
          <a:xfrm rot="16200000">
            <a:off x="864189" y="3187905"/>
            <a:ext cx="3049747" cy="402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02206" y="3539014"/>
            <a:ext cx="28113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Insert the drivers into the main board, like this. </a:t>
            </a:r>
            <a:r>
              <a:rPr lang="en-US" b="1" i="1" u="sng" dirty="0" smtClean="0"/>
              <a:t>Pay attention! </a:t>
            </a:r>
            <a:r>
              <a:rPr lang="en-US" dirty="0" smtClean="0"/>
              <a:t>If you plug them in backwards you will fry them!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487920" y="1666240"/>
            <a:ext cx="4461828" cy="3926126"/>
            <a:chOff x="7294880" y="619760"/>
            <a:chExt cx="4461828" cy="392612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94880" y="983536"/>
              <a:ext cx="4400550" cy="3562350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8341360" y="721360"/>
              <a:ext cx="1153795" cy="2006046"/>
            </a:xfrm>
            <a:prstGeom prst="straightConnector1">
              <a:avLst/>
            </a:prstGeom>
            <a:ln w="25400">
              <a:tailEnd type="triangle"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>
              <a:off x="11289348" y="619760"/>
              <a:ext cx="467360" cy="2155231"/>
            </a:xfrm>
            <a:prstGeom prst="straightConnector1">
              <a:avLst/>
            </a:prstGeom>
            <a:ln w="25400">
              <a:tailEnd type="triangle"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117081" y="1275716"/>
            <a:ext cx="255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Measure here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69787" y="5377829"/>
            <a:ext cx="2559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Here’s another </a:t>
            </a:r>
          </a:p>
          <a:p>
            <a:pPr algn="ctr"/>
            <a:r>
              <a:rPr lang="en-US" dirty="0" smtClean="0"/>
              <a:t>view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794308" y="181650"/>
            <a:ext cx="2559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Have a friend turn the dial while you measure with a meter!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920" y="5016342"/>
            <a:ext cx="1918652" cy="15169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0182" y="4927480"/>
            <a:ext cx="2007552" cy="1533327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>
            <a:off x="5960269" y="6000678"/>
            <a:ext cx="2436558" cy="121673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995321" y="5724013"/>
            <a:ext cx="4578637" cy="121673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450388" y="1350566"/>
            <a:ext cx="255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And here</a:t>
            </a:r>
            <a:endParaRPr lang="en-US" dirty="0"/>
          </a:p>
        </p:txBody>
      </p:sp>
      <p:pic>
        <p:nvPicPr>
          <p:cNvPr id="25" name="Picture 6" descr="https://lh3.googleusercontent.com/87XuULEzMcmbVqy1xue8rEsn6K0IRH8_nmkG58Q6uXyVRPT-oCD1n5c3v_sF6n_RkFk98xA5_dtR1PhaRSLYBGVIDRD4ZkjzCJJGJyJ8bJMhKE07Im6IHb5gN7XrXE_OIUlrJ3iR4CFF3RpwVNgHPQ_kZ6FDqoXKeVZQNFDN_TGePseHqF4H29NJmn2v3VcrKUlMHRW3BkPzj-ezrHN8ZBxyPkD5s5mPni8-6tbKB7iinycA8x4Zo5A_uxXLtcu6OQ5wZxqV8z13Iv_GZUTVSDwaSvbsebnVjR_mPuT8XXkYrDE1t3oDfP71l7djeOllGmpmeyNJzqPfjw8xOO2LaapKzmlvxBqpQ4DRAFm_5fSh7NJdK5RUY__sFeeJrFCg_jhc-CuLN3nsphHoo_1ZtnIsKcxlMr837zhYiLlMuYw7CA32n1Xrc7zrkPFMTuAU4QcpbHE_ogpmlWHNu7S8g-_c3zm42KrJZUt9VHCjt2hdP7zSXtEqfAZzoWFkCOZun300z2J1Jwqnedc3kKxuSdfqhfQ9DM1elhPswMaPxOEL7MZGul7tbeRJ_hPQO1-6NiipGV-QQfz8nlXfmsLKvYom-nruJHbnLrj2hipjoJNIo9FS2dgmBw=w1159-h869-no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34" t="18508" r="49082" b="16129"/>
          <a:stretch/>
        </p:blipFill>
        <p:spPr bwMode="auto">
          <a:xfrm rot="16200000">
            <a:off x="6342521" y="252659"/>
            <a:ext cx="1006156" cy="128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>
            <a:off x="563721" y="4462670"/>
            <a:ext cx="567911" cy="1075800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701116" y="4449916"/>
            <a:ext cx="567911" cy="1075800"/>
          </a:xfrm>
          <a:prstGeom prst="straightConnector1">
            <a:avLst/>
          </a:prstGeom>
          <a:ln w="254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95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" y="113982"/>
            <a:ext cx="10515600" cy="1325563"/>
          </a:xfrm>
        </p:spPr>
        <p:txBody>
          <a:bodyPr/>
          <a:lstStyle/>
          <a:p>
            <a:r>
              <a:rPr lang="en-US" dirty="0" smtClean="0"/>
              <a:t>Program your Arduino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11059160" cy="46021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Remember when we soldered that capacitor? It keeps the Arduino from resetting, which means we can’t program it when its plugged in. </a:t>
            </a:r>
          </a:p>
          <a:p>
            <a:r>
              <a:rPr lang="en-US" sz="2400" dirty="0" smtClean="0"/>
              <a:t>To program the Arduino, first install the file in the Step-1 folder on the thumb drive. </a:t>
            </a:r>
          </a:p>
          <a:p>
            <a:pPr lvl="1"/>
            <a:r>
              <a:rPr lang="en-US" sz="2000" dirty="0"/>
              <a:t>Plug in your </a:t>
            </a:r>
            <a:r>
              <a:rPr lang="en-US" sz="2000" dirty="0" smtClean="0"/>
              <a:t>Arduino to the blue cord, then to your PC</a:t>
            </a:r>
          </a:p>
          <a:p>
            <a:pPr lvl="1"/>
            <a:r>
              <a:rPr lang="en-US" sz="2000" dirty="0" smtClean="0"/>
              <a:t>Open the subfolder </a:t>
            </a:r>
            <a:r>
              <a:rPr lang="en-US" sz="2000" dirty="0" err="1" smtClean="0"/>
              <a:t>EggDuinoNanoJN</a:t>
            </a:r>
            <a:r>
              <a:rPr lang="en-US" sz="2000" dirty="0"/>
              <a:t> and run </a:t>
            </a:r>
            <a:r>
              <a:rPr lang="en-US" sz="2000" dirty="0" smtClean="0"/>
              <a:t>‘</a:t>
            </a:r>
            <a:r>
              <a:rPr lang="en-US" sz="2000" dirty="0" err="1" smtClean="0"/>
              <a:t>EggDuinoNanoJN.ino</a:t>
            </a:r>
            <a:r>
              <a:rPr lang="en-US" sz="2000" dirty="0" smtClean="0"/>
              <a:t>’</a:t>
            </a:r>
          </a:p>
          <a:p>
            <a:pPr lvl="1"/>
            <a:r>
              <a:rPr lang="en-US" sz="2000" dirty="0" smtClean="0"/>
              <a:t>This will launch the Arduino IDE, wait for it to pop up</a:t>
            </a:r>
          </a:p>
          <a:p>
            <a:pPr lvl="1"/>
            <a:r>
              <a:rPr lang="en-US" sz="2000" dirty="0" smtClean="0"/>
              <a:t>Run Sketch-&gt;Upload to program the Arduino. Unplug when done and close Arduino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623" t="25636" r="8812" b="23697"/>
          <a:stretch/>
        </p:blipFill>
        <p:spPr>
          <a:xfrm>
            <a:off x="1269999" y="4358640"/>
            <a:ext cx="8056881" cy="21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0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your Arduino and hook it all up!</a:t>
            </a:r>
            <a:endParaRPr lang="en-US" dirty="0"/>
          </a:p>
        </p:txBody>
      </p:sp>
      <p:pic>
        <p:nvPicPr>
          <p:cNvPr id="6146" name="Picture 2" descr="https://lh3.googleusercontent.com/New8nQ1xh7kvcYwDmA5tpXM4WtZRydEwewccVnXe7xy8MOosfhOITgyhalwBFb1Ht9jqyDM4jAS0yX00Y_6xd2jIlhyRkZg1utscgo3kITPwmMVYlFGBDHESJVQcwAG8jGmlRyCbkN6BrC7TWy8I0zoMbz9hrUvy4ngaPMBTUVNuixjmhy3bJG0m4vGXvAGkT-jPnPY5VQAEgHMHlZfbNa3FQjGWLPthhT_b7ZCOigT5JiOThAox-AJY_vIbVVzdLPc19s_42R5XqYOw9Nq09bwlV9isEb3zZg4kWbCa0lNwey3JbEjsPoKvkK9jgvKyP5smOdwjHmOO_krvGJvON5KQJfnBkRqkliFSbh0vTLAuDMjThCpwHw5FcFO4B8hwL_tvAx9HA958YVuEfEqeEsLVSVi-v9z_zUHRni7Lxg6j5asj2M60keBVAHlCb8NE0pAKXfqqwo08j4cBGSo6jtcfuMFliM950Wi7LnPM6dq0-dhavn4rquYu7_mIQQDxdV5GKE1Nar5-5XSiW6TaCwEQvJuh-bA7fq4eeVJFa6VLck70PY224X_EKGI94B7lOgNxX1fU-v66ubZjZqMeuGjDKOf8VxWI51fOHeS9-yBq34fg9hxdNQ=w653-h869-no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EBD3"/>
              </a:clrFrom>
              <a:clrTo>
                <a:srgbClr val="F7EBD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t="9670" r="9438" b="8764"/>
          <a:stretch/>
        </p:blipFill>
        <p:spPr bwMode="auto">
          <a:xfrm rot="5400000">
            <a:off x="701991" y="1314491"/>
            <a:ext cx="2141858" cy="287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92903" y="1556214"/>
            <a:ext cx="2702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Be careful not to get it backwards!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 </a:t>
            </a:r>
            <a:r>
              <a:rPr lang="en-US" b="1" dirty="0" smtClean="0"/>
              <a:t>The USB is here</a:t>
            </a:r>
            <a:endParaRPr lang="en-US" b="1" dirty="0"/>
          </a:p>
        </p:txBody>
      </p:sp>
      <p:pic>
        <p:nvPicPr>
          <p:cNvPr id="6148" name="Picture 4" descr="https://lh3.googleusercontent.com/QVtfVWtnizRDYZiiJwXrHsi8IHTkMmoCQFueyO3kbw_rsw4zEAfArb3CxN8_kml5bOQ_jg_F1oDOR9IM4k5IPJlI7SL4KtfO9lpDXSBIXmZSPXOJzWJNgNNm8iBbgWetWzuf5NiO_P6Ic0vN3AQnnvl5whV1GrK-n6V7v1gNQjb-VYTFNcesHP0-vdhHIVhOr6nzFA5qgG2NIvSM9JVqCT2hCSlIiyWSq4UPwYifxaYU2nBXcoq5NTT_gvHRuczmzQb8cVXRakJvZObm-79lROow8G05gEoFwzwxD1Gd7nWt6kTdZrr-LA8LjyfX4uEhN5mpqrqnKEn2tZ4wT3tYGJ91E6OgMYMYOW7X-LqVOMMsSotOU7vZEv6aAZ5gDt7pRj5g3FORz7wRJgECLtJ1K1XUoN3qZDAfVoDXsgkrphx3dtn4DWkkg99oqjf2uMrthKzjuyi4wNYOjPQaz_0MDw9P8kR0laUaOuT6I6dxPzYA4fU1oCoh07uPGx9_mWjriI7e-42EQoUJa1Ky-slAEMR22ZNJYxWgIfgG7DmSUa6ESJitur4100C-g-V3NZ1nhVgGxEbOHGYCUZ4BLy0kbcSWUtiBg7k4DfTI5g2e22lotqrMO7oiNg=w1159-h869-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7" b="6972"/>
          <a:stretch/>
        </p:blipFill>
        <p:spPr bwMode="auto">
          <a:xfrm>
            <a:off x="8689944" y="1681202"/>
            <a:ext cx="2663856" cy="192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149590" y="3823060"/>
            <a:ext cx="3447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 servo goes on these three pins. Brown must be hooked to the pin labeled GND</a:t>
            </a:r>
            <a:endParaRPr lang="en-US" b="1" dirty="0"/>
          </a:p>
        </p:txBody>
      </p:sp>
      <p:pic>
        <p:nvPicPr>
          <p:cNvPr id="6150" name="Picture 6" descr="https://lh3.googleusercontent.com/t3O-Gsgbh8wcnsGJ0iF-wElRamgZoPXNluZ2FST6qlFwgZfs8fHVD6RFhWaX8u8qgCxJAIFHovkQUr82-IxOvNZJMJS2-XjodGHBg-xstWFwcgJwZHrkXlOelbU1Ce_VUH4WaOAzzo9jtFQqTQqkRniOTRZV9UUImGQX1jWjnIqJEaMN-JCzavmiwS7dR1tjqvpebIHrfGfHw-0IOKgKCv1fwNwasV5f9fwMZq31EvmBm0biEgaG9oBXAIoCswzfhdk8y-EkqOatMHgTTMSxCCsTtW0GeW1dXZ_EsJAn4uDx31qt1iTRr7wKES0WGdmWEUT9wUJgnXS3_m7E8XHdiM47eL_3rvsfVk_B0jgqC0ynfQu6ydiM5SWZXjLHrXHnj6KGJY3C0137xMw5YtCIrDY-jwScSg_DwW0sUoxEjS-JFh6wFbupNmYuPcjMhKQ6Fs5_Cv63tlOkvmsXiMYgVVRbwIR8av9V1bEU6HgUD6nTI3D4VHV4cGs1kGSug8QN9jztB_zfKsTrCsns70ysDTTeQSxBQemRfyIq4TKTtbUMFY6lTIgLHq68xnRs2yhH5bxrffuhJeNtTsfmJgjp3-0TzNokl6edZeyQUPDeLqtdsQsJptlwyQ=w1159-h869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" b="17050"/>
          <a:stretch/>
        </p:blipFill>
        <p:spPr bwMode="auto">
          <a:xfrm>
            <a:off x="3793641" y="3217499"/>
            <a:ext cx="4003040" cy="256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63670" y="5907090"/>
            <a:ext cx="344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 stepper motor wires go green to the LEFT as shown here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95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it up!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go time! But before we apply power, have an instructor do a once-over to make sure everything is as it should be to avoid damaging anything.</a:t>
            </a:r>
          </a:p>
          <a:p>
            <a:r>
              <a:rPr lang="en-US" dirty="0" smtClean="0"/>
              <a:t>Ok? OK! Plug the 12V power adapter into a wall outlet then into the controller board. </a:t>
            </a:r>
          </a:p>
          <a:p>
            <a:r>
              <a:rPr lang="en-US" dirty="0" smtClean="0"/>
              <a:t>If you did everything right, both stepper motors and the servo should come ALIVE for about a second, then relax.</a:t>
            </a:r>
          </a:p>
          <a:p>
            <a:r>
              <a:rPr lang="en-US" dirty="0" smtClean="0"/>
              <a:t>If either nothing happens OR something horrible happens, remove power IMMEDIATELY and ask for assistance (</a:t>
            </a:r>
            <a:r>
              <a:rPr lang="en-US" dirty="0">
                <a:sym typeface="Wingdings" panose="05000000000000000000" pitchFamily="2" charset="2"/>
              </a:rPr>
              <a:t>DON’T </a:t>
            </a:r>
            <a:r>
              <a:rPr lang="en-US" dirty="0" smtClean="0">
                <a:sym typeface="Wingdings" panose="05000000000000000000" pitchFamily="2" charset="2"/>
              </a:rPr>
              <a:t>PANIC!)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 </a:t>
            </a:r>
          </a:p>
        </p:txBody>
      </p:sp>
    </p:spTree>
    <p:extLst>
      <p:ext uri="{BB962C8B-B14F-4D97-AF65-F5344CB8AC3E}">
        <p14:creationId xmlns:p14="http://schemas.microsoft.com/office/powerpoint/2010/main" val="177039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695" y="0"/>
            <a:ext cx="10515600" cy="1325563"/>
          </a:xfrm>
        </p:spPr>
        <p:txBody>
          <a:bodyPr/>
          <a:lstStyle/>
          <a:p>
            <a:r>
              <a:rPr lang="en-US" dirty="0" smtClean="0"/>
              <a:t>Add Servo Horn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695" y="1139825"/>
            <a:ext cx="10515600" cy="4351338"/>
          </a:xfrm>
        </p:spPr>
        <p:txBody>
          <a:bodyPr/>
          <a:lstStyle/>
          <a:p>
            <a:r>
              <a:rPr lang="en-US" dirty="0" smtClean="0"/>
              <a:t>Servos are motors that move through small carefully controlled range</a:t>
            </a:r>
          </a:p>
          <a:p>
            <a:pPr lvl="1"/>
            <a:r>
              <a:rPr lang="en-US" dirty="0" smtClean="0"/>
              <a:t>They do not make a full circle, usually 180 Degrees, a half circle. </a:t>
            </a:r>
          </a:p>
          <a:p>
            <a:pPr lvl="1"/>
            <a:r>
              <a:rPr lang="en-US" dirty="0" smtClean="0"/>
              <a:t>When we powered on the device, the stepper was commanded to its home position. </a:t>
            </a:r>
          </a:p>
          <a:p>
            <a:pPr lvl="1"/>
            <a:r>
              <a:rPr lang="en-US" dirty="0" smtClean="0"/>
              <a:t>Now we can add the last piece, the horn. </a:t>
            </a:r>
            <a:endParaRPr lang="en-US" dirty="0"/>
          </a:p>
        </p:txBody>
      </p:sp>
      <p:pic>
        <p:nvPicPr>
          <p:cNvPr id="8196" name="Picture 4" descr="https://lh3.googleusercontent.com/nENz4OmryGNi9KeN853UJxj9wgAopDeeRaRtqFPyRi3vLVWP_b8ra_mjnjygImlbe_jF6UdEZZRDfyPcKIFgz0gpekyZBDA95OfpH_ZiJxoN9TYJlXY1MjtY_HzCtr4eX610LzoAacP0KbH3iqWiw4faubh4_mBI7aD2a7I6Ax5raIelYQmRoeTgh0Y33hUolM1BdHgX8fI-HZgyH-mClzzMtQ0ldmPD2PXEWhoy19POfi0HADyDYyNkckVjhUSY8x5UzsZz_AZLE-lw2HvOJqRpE9BOCSnbwAyO6fvLgOj-qEU8WgCk63B5CGVxcD0ND608BjTA2utEE8vhB-Rf_7PgwoNad_dMKaAjUkuIRljVbeTfKlDBEJKFC2DYLljPvgFUrP0OpcIba6irla_cQ45ZKr-4m0fRG1n9ZO9sMTtzWUxKuhU74Idl_qGrbVADpXBdsRuQnK1rffGrU6wDlmaDy49CPQRwlbeFXzHViBLCo61TDkglOvBZcBGMXphS6HoIhhL6VOnnsy8h7deh1EJ2_cPeyR1CG32p0yjIjv18L6KBqG44fCQKEMRqDUgm0ddbi24ca3_xNJzlR0JU8maAK_G-xMusl9IkcxUaDDDdexGkfA=w1159-h869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13" y="3316210"/>
            <a:ext cx="4254379" cy="318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16109" y="3316210"/>
            <a:ext cx="5487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Press the horn onto the shaft so that it just touches the plastic but does not lift it up.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is better to have a small gap than to push the arm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Secure with the SMALL screw from the servo baggie.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60320" y="5151120"/>
            <a:ext cx="2360592" cy="461665"/>
          </a:xfrm>
          <a:prstGeom prst="rect">
            <a:avLst/>
          </a:prstGeom>
          <a:noFill/>
          <a:effectLst>
            <a:glow rad="203200"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Servo Horn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281680" y="4793538"/>
            <a:ext cx="152400" cy="438862"/>
          </a:xfrm>
          <a:prstGeom prst="straightConnector1">
            <a:avLst/>
          </a:prstGeom>
          <a:ln>
            <a:tailEnd type="triangle"/>
          </a:ln>
          <a:effectLst>
            <a:glow rad="88900">
              <a:schemeClr val="accent1"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30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695" y="0"/>
            <a:ext cx="10515600" cy="1325563"/>
          </a:xfrm>
        </p:spPr>
        <p:txBody>
          <a:bodyPr/>
          <a:lstStyle/>
          <a:p>
            <a:r>
              <a:rPr lang="en-US" dirty="0" smtClean="0"/>
              <a:t>Pen Holder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695" y="1139825"/>
            <a:ext cx="10515600" cy="4351338"/>
          </a:xfrm>
        </p:spPr>
        <p:txBody>
          <a:bodyPr/>
          <a:lstStyle/>
          <a:p>
            <a:r>
              <a:rPr lang="en-US" dirty="0" smtClean="0"/>
              <a:t>Servos are motors that move through small carefully controlled range</a:t>
            </a:r>
          </a:p>
          <a:p>
            <a:pPr lvl="1"/>
            <a:r>
              <a:rPr lang="en-US" dirty="0" smtClean="0"/>
              <a:t>They do not make a full circle, usually 180 Degrees, a half circle. </a:t>
            </a:r>
          </a:p>
          <a:p>
            <a:pPr lvl="1"/>
            <a:r>
              <a:rPr lang="en-US" dirty="0" smtClean="0"/>
              <a:t>When we powered on the device, the stepper was commanded to its home position. </a:t>
            </a:r>
          </a:p>
          <a:p>
            <a:pPr lvl="1"/>
            <a:r>
              <a:rPr lang="en-US" dirty="0" smtClean="0"/>
              <a:t>Now we can add the last piece, the horn. </a:t>
            </a:r>
            <a:endParaRPr lang="en-US" dirty="0"/>
          </a:p>
        </p:txBody>
      </p:sp>
      <p:pic>
        <p:nvPicPr>
          <p:cNvPr id="8196" name="Picture 4" descr="https://lh3.googleusercontent.com/nENz4OmryGNi9KeN853UJxj9wgAopDeeRaRtqFPyRi3vLVWP_b8ra_mjnjygImlbe_jF6UdEZZRDfyPcKIFgz0gpekyZBDA95OfpH_ZiJxoN9TYJlXY1MjtY_HzCtr4eX610LzoAacP0KbH3iqWiw4faubh4_mBI7aD2a7I6Ax5raIelYQmRoeTgh0Y33hUolM1BdHgX8fI-HZgyH-mClzzMtQ0ldmPD2PXEWhoy19POfi0HADyDYyNkckVjhUSY8x5UzsZz_AZLE-lw2HvOJqRpE9BOCSnbwAyO6fvLgOj-qEU8WgCk63B5CGVxcD0ND608BjTA2utEE8vhB-Rf_7PgwoNad_dMKaAjUkuIRljVbeTfKlDBEJKFC2DYLljPvgFUrP0OpcIba6irla_cQ45ZKr-4m0fRG1n9ZO9sMTtzWUxKuhU74Idl_qGrbVADpXBdsRuQnK1rffGrU6wDlmaDy49CPQRwlbeFXzHViBLCo61TDkglOvBZcBGMXphS6HoIhhL6VOnnsy8h7deh1EJ2_cPeyR1CG32p0yjIjv18L6KBqG44fCQKEMRqDUgm0ddbi24ca3_xNJzlR0JU8maAK_G-xMusl9IkcxUaDDDdexGkfA=w1159-h869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13" y="3316210"/>
            <a:ext cx="4254379" cy="318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16109" y="3316210"/>
            <a:ext cx="5487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Press the horn onto the shaft so that it just touches the plastic but does not lift it up.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is better to have a small gap than to push the arm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Secure with the SMALL screw from the servo baggie.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60320" y="5151120"/>
            <a:ext cx="2360592" cy="461665"/>
          </a:xfrm>
          <a:prstGeom prst="rect">
            <a:avLst/>
          </a:prstGeom>
          <a:noFill/>
          <a:effectLst>
            <a:glow rad="203200"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Servo Horn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281680" y="4793538"/>
            <a:ext cx="152400" cy="438862"/>
          </a:xfrm>
          <a:prstGeom prst="straightConnector1">
            <a:avLst/>
          </a:prstGeom>
          <a:ln>
            <a:tailEnd type="triangle"/>
          </a:ln>
          <a:effectLst>
            <a:glow rad="88900">
              <a:schemeClr val="accent1"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4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Software 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8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</a:t>
            </a:r>
            <a:r>
              <a:rPr lang="en-US" dirty="0" err="1" smtClean="0"/>
              <a:t>Inkscape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</a:t>
            </a:r>
            <a:r>
              <a:rPr lang="en-US" dirty="0" smtClean="0"/>
              <a:t>the files located in the step-2 directory on the </a:t>
            </a:r>
            <a:r>
              <a:rPr lang="en-US" dirty="0" err="1" smtClean="0"/>
              <a:t>thumbdrive</a:t>
            </a:r>
            <a:endParaRPr lang="en-US" dirty="0" smtClean="0"/>
          </a:p>
          <a:p>
            <a:pPr lvl="1"/>
            <a:r>
              <a:rPr lang="en-US" dirty="0" smtClean="0"/>
              <a:t>This will install </a:t>
            </a:r>
            <a:r>
              <a:rPr lang="en-US" dirty="0" err="1" smtClean="0"/>
              <a:t>inkscape</a:t>
            </a:r>
            <a:r>
              <a:rPr lang="en-US" dirty="0" smtClean="0"/>
              <a:t> and the </a:t>
            </a:r>
            <a:r>
              <a:rPr lang="en-US" dirty="0" err="1" smtClean="0"/>
              <a:t>eggbot</a:t>
            </a:r>
            <a:r>
              <a:rPr lang="en-US" dirty="0" smtClean="0"/>
              <a:t> extensions from Evil Mad Scientist</a:t>
            </a:r>
          </a:p>
          <a:p>
            <a:r>
              <a:rPr lang="en-US" dirty="0" smtClean="0"/>
              <a:t>Run </a:t>
            </a:r>
            <a:r>
              <a:rPr lang="en-US" dirty="0" err="1" smtClean="0"/>
              <a:t>Inkscape</a:t>
            </a:r>
            <a:r>
              <a:rPr lang="en-US" dirty="0" smtClean="0"/>
              <a:t>, and open the </a:t>
            </a:r>
            <a:r>
              <a:rPr lang="en-US" dirty="0" err="1" smtClean="0"/>
              <a:t>Eggbot</a:t>
            </a:r>
            <a:r>
              <a:rPr lang="en-US" dirty="0" smtClean="0"/>
              <a:t> Extension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8462" r="7518"/>
          <a:stretch/>
        </p:blipFill>
        <p:spPr>
          <a:xfrm>
            <a:off x="6811645" y="574516"/>
            <a:ext cx="4069715" cy="9067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16618"/>
            <a:ext cx="4957606" cy="28952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5439" y="2926080"/>
            <a:ext cx="3407460" cy="379603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6643742" y="4244499"/>
            <a:ext cx="873760" cy="439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</a:t>
            </a:r>
            <a:r>
              <a:rPr lang="en-US" dirty="0" err="1" smtClean="0"/>
              <a:t>EggBot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 smtClean="0"/>
              <a:t>The following screens show the settings for use on your robot. </a:t>
            </a:r>
            <a:endParaRPr lang="en-US" dirty="0"/>
          </a:p>
          <a:p>
            <a:r>
              <a:rPr lang="en-US" dirty="0" smtClean="0"/>
              <a:t>Keep this as a reference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2" y="2699389"/>
            <a:ext cx="3132091" cy="36198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105" y="2699389"/>
            <a:ext cx="3132091" cy="36198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684" y="2699389"/>
            <a:ext cx="3132092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8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wiki.evilmadscientist.com/The_Eggbot_Extensions</a:t>
            </a:r>
            <a:r>
              <a:rPr lang="en-US" dirty="0" smtClean="0"/>
              <a:t> for a wonderfully written tutorial on how to use </a:t>
            </a:r>
            <a:r>
              <a:rPr lang="en-US" dirty="0" err="1" smtClean="0"/>
              <a:t>Inkscape</a:t>
            </a:r>
            <a:r>
              <a:rPr lang="en-US" dirty="0" smtClean="0"/>
              <a:t> to generate art!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3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22312</TotalTime>
  <Words>1213</Words>
  <Application>Microsoft Office PowerPoint</Application>
  <PresentationFormat>Widescreen</PresentationFormat>
  <Paragraphs>262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 Unicode MS</vt:lpstr>
      <vt:lpstr>Arial</vt:lpstr>
      <vt:lpstr>Calibri</vt:lpstr>
      <vt:lpstr>Calibri Light</vt:lpstr>
      <vt:lpstr>Wingdings</vt:lpstr>
      <vt:lpstr>Wingdings 2</vt:lpstr>
      <vt:lpstr>Office Theme</vt:lpstr>
      <vt:lpstr>Welcome to HeatSync Labs!</vt:lpstr>
      <vt:lpstr>Mechanical Assembly</vt:lpstr>
      <vt:lpstr>Inventory</vt:lpstr>
      <vt:lpstr>Final Assembly</vt:lpstr>
      <vt:lpstr>STEP 1</vt:lpstr>
      <vt:lpstr>STEP 2</vt:lpstr>
      <vt:lpstr>STEP 3</vt:lpstr>
      <vt:lpstr>STEP 4</vt:lpstr>
      <vt:lpstr>STEP 5 (center onto rods)</vt:lpstr>
      <vt:lpstr>STEP 6</vt:lpstr>
      <vt:lpstr>STEP 7</vt:lpstr>
      <vt:lpstr>STEP 8</vt:lpstr>
      <vt:lpstr>STEP 9</vt:lpstr>
      <vt:lpstr>STEP 10</vt:lpstr>
      <vt:lpstr>Electrical Assembly</vt:lpstr>
      <vt:lpstr>Electronic Inventory</vt:lpstr>
      <vt:lpstr>Controller Anatomy</vt:lpstr>
      <vt:lpstr>Hack the Mainboard Pt I</vt:lpstr>
      <vt:lpstr>Hack the Mainboard Pt II</vt:lpstr>
      <vt:lpstr>Hack the Mainboard Pt II</vt:lpstr>
      <vt:lpstr>Stepper Motor Drivers </vt:lpstr>
      <vt:lpstr>Program your Arduino</vt:lpstr>
      <vt:lpstr>Insert your Arduino and hook it all up!</vt:lpstr>
      <vt:lpstr>Power it up!</vt:lpstr>
      <vt:lpstr>Add Servo Horn</vt:lpstr>
      <vt:lpstr>Pen Holder</vt:lpstr>
      <vt:lpstr>Software Setup</vt:lpstr>
      <vt:lpstr>Install Inkscape</vt:lpstr>
      <vt:lpstr>Setup EggBot Control</vt:lpstr>
      <vt:lpstr>Forward!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Jasper Nance</dc:creator>
  <cp:lastModifiedBy>Jasper Nance</cp:lastModifiedBy>
  <cp:revision>86</cp:revision>
  <cp:lastPrinted>2017-03-25T19:19:08Z</cp:lastPrinted>
  <dcterms:created xsi:type="dcterms:W3CDTF">2017-02-14T00:38:39Z</dcterms:created>
  <dcterms:modified xsi:type="dcterms:W3CDTF">2017-03-28T17:58:43Z</dcterms:modified>
</cp:coreProperties>
</file>